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67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000000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A09A3F-B073-E536-506C-4BF1F988369E}" v="5" dt="2025-12-03T21:37:52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55"/>
  </p:normalViewPr>
  <p:slideViewPr>
    <p:cSldViewPr snapToGrid="0">
      <p:cViewPr>
        <p:scale>
          <a:sx n="40" d="100"/>
          <a:sy n="40" d="100"/>
        </p:scale>
        <p:origin x="2632" y="-3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4147-9C44-AECB-9424-835B785F9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D8F2A-7DD1-638B-0CBB-8315A7F04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33C54-F4A6-421D-DE66-8A1E30231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4ACBD-BAE9-E158-FD17-E1C792569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4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 bwMode="auto">
          <a:xfrm>
            <a:off x="11118028" y="6388482"/>
            <a:ext cx="0" cy="342515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6393926"/>
            <a:ext cx="0" cy="342534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1488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31622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65151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618259" y="6515100"/>
            <a:ext cx="9744250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43517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73050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186499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65151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69353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257800"/>
            <a:ext cx="329184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40121"/>
          <a:stretch/>
        </p:blipFill>
        <p:spPr>
          <a:xfrm>
            <a:off x="22093853" y="0"/>
            <a:ext cx="9341680" cy="5256959"/>
          </a:xfrm>
          <a:prstGeom prst="rect">
            <a:avLst/>
          </a:prstGeom>
        </p:spPr>
      </p:pic>
      <p:sp>
        <p:nvSpPr>
          <p:cNvPr id="9" name="Rectangle 36"/>
          <p:cNvSpPr>
            <a:spLocks noChangeArrowheads="1"/>
          </p:cNvSpPr>
          <p:nvPr userDrawn="1"/>
        </p:nvSpPr>
        <p:spPr bwMode="auto">
          <a:xfrm>
            <a:off x="0" y="41382462"/>
            <a:ext cx="32918400" cy="2508738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" y="42127545"/>
            <a:ext cx="13595412" cy="10082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1824850" y="41810263"/>
            <a:ext cx="0" cy="158816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0276E-4107-B3C0-22B7-8D886FA7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AF2F0-0F93-CED1-400F-99D6B4A4ACE4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317146-484F-456F-8E61-1BE468CC1659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F5913316-CCF9-ADB7-2B7D-209F0C4C451B}"/>
              </a:ext>
            </a:extLst>
          </p:cNvPr>
          <p:cNvCxnSpPr>
            <a:cxnSpLocks/>
          </p:cNvCxnSpPr>
          <p:nvPr/>
        </p:nvCxnSpPr>
        <p:spPr bwMode="auto">
          <a:xfrm>
            <a:off x="8331905" y="5980159"/>
            <a:ext cx="0" cy="895769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549D3E43-7FA8-F45B-133B-2B9954D81486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 dirty="0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 dirty="0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FFFFF"/>
                </a:solidFill>
                <a:cs typeface="Arial"/>
              </a:rPr>
              <a:t>Mentors: :</a:t>
            </a:r>
            <a:endParaRPr lang="en-US" sz="2400" dirty="0"/>
          </a:p>
          <a:p>
            <a:r>
              <a:rPr lang="en-US" sz="2400" dirty="0">
                <a:solidFill>
                  <a:srgbClr val="FFFFFF"/>
                </a:solidFill>
                <a:cs typeface="Arial"/>
              </a:rPr>
              <a:t>Prof. Adithya Narayanan,  &amp; Prof. Saverio Marrazzo</a:t>
            </a:r>
            <a:endParaRPr lang="en-US" sz="3200" b="1" dirty="0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 dirty="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D837-7A7F-7B75-046F-D42096573DC8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CF1B52-2674-D931-E847-18FDD6DA683F}"/>
              </a:ext>
            </a:extLst>
          </p:cNvPr>
          <p:cNvSpPr txBox="1"/>
          <p:nvPr/>
        </p:nvSpPr>
        <p:spPr>
          <a:xfrm>
            <a:off x="266229" y="237716"/>
            <a:ext cx="21683556" cy="29392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7200" dirty="0">
                <a:solidFill>
                  <a:srgbClr val="FFFFFF"/>
                </a:solidFill>
                <a:ea typeface="+mn-lt"/>
                <a:cs typeface="+mn-lt"/>
              </a:rPr>
              <a:t>The Agentic Auditor: A Multi-Agent Architecture for Scalable Tariff Analysis</a:t>
            </a:r>
            <a:endParaRPr lang="en-US" dirty="0"/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 dirty="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 dirty="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D1B7592E-D4D7-EC46-4F40-F424B295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371" y="215999"/>
            <a:ext cx="8427029" cy="3121833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A0D7FC8A-A753-322B-0923-EE95CDAC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44" y="6758625"/>
            <a:ext cx="23938566" cy="8079528"/>
          </a:xfrm>
          <a:prstGeom prst="rect">
            <a:avLst/>
          </a:prstGeom>
        </p:spPr>
      </p:pic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C991BB6C-7F92-717C-1ACF-4C53B1D58B62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AD993307-28D5-09F0-F353-CC17631A74CF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06AF6-DF00-FABD-DD87-3AA611DD25FA}"/>
              </a:ext>
            </a:extLst>
          </p:cNvPr>
          <p:cNvSpPr txBox="1"/>
          <p:nvPr/>
        </p:nvSpPr>
        <p:spPr>
          <a:xfrm>
            <a:off x="11284583" y="3241677"/>
            <a:ext cx="18074103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Acknowledgements</a:t>
            </a:r>
            <a:r>
              <a:rPr lang="en-US" sz="4000" b="1">
                <a:solidFill>
                  <a:srgbClr val="FFFFFF"/>
                </a:solidFill>
                <a:cs typeface="Arial"/>
              </a:rPr>
              <a:t>:</a:t>
            </a:r>
            <a:endParaRPr lang="en-US"/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40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, Energy Auditor/Advisor ; Troy  &amp; Banks, Inc.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594B17-963F-7E0D-6482-5F3552D1C416}"/>
              </a:ext>
            </a:extLst>
          </p:cNvPr>
          <p:cNvSpPr txBox="1"/>
          <p:nvPr/>
        </p:nvSpPr>
        <p:spPr>
          <a:xfrm>
            <a:off x="198427" y="367200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Avipsa</a:t>
            </a:r>
            <a:r>
              <a:rPr lang="en-US" sz="4000">
                <a:solidFill>
                  <a:schemeClr val="bg1"/>
                </a:solidFill>
                <a:cs typeface="Arial"/>
              </a:rPr>
              <a:t>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  <a:endParaRPr lang="en-US" sz="4000">
              <a:solidFill>
                <a:schemeClr val="bg1"/>
              </a:solidFill>
              <a:cs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99159B-EDA8-2EBE-53DF-096F36D9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E99735-6049-9548-0DE8-EF8F14CF4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4544" y="40022347"/>
            <a:ext cx="1566026" cy="1566026"/>
          </a:xfrm>
          <a:prstGeom prst="rect">
            <a:avLst/>
          </a:prstGeom>
        </p:spPr>
      </p:pic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57EC842F-1CB1-D595-06B0-736C1EE1BFE8}"/>
              </a:ext>
            </a:extLst>
          </p:cNvPr>
          <p:cNvGrpSpPr/>
          <p:nvPr/>
        </p:nvGrpSpPr>
        <p:grpSpPr>
          <a:xfrm>
            <a:off x="4169808" y="40201430"/>
            <a:ext cx="23878034" cy="1160667"/>
            <a:chOff x="4179713" y="40169930"/>
            <a:chExt cx="23878034" cy="1160667"/>
          </a:xfrm>
        </p:grpSpPr>
        <p:pic>
          <p:nvPicPr>
            <p:cNvPr id="4106" name="Picture 10" descr="Streamlit logo on light background">
              <a:extLst>
                <a:ext uri="{FF2B5EF4-FFF2-40B4-BE49-F238E27FC236}">
                  <a16:creationId xmlns:a16="http://schemas.microsoft.com/office/drawing/2014/main" id="{43D80D48-B44D-71AB-E768-259C93B61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713" y="40210290"/>
              <a:ext cx="2720043" cy="75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7E795B12-6D77-FB1B-54C5-849E9F991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37" t="-4319" r="298" b="2939"/>
            <a:stretch>
              <a:fillRect/>
            </a:stretch>
          </p:blipFill>
          <p:spPr bwMode="auto">
            <a:xfrm>
              <a:off x="6985327" y="40249079"/>
              <a:ext cx="2465125" cy="81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black text with letters&#10;&#10;AI-generated content may be incorrect.">
              <a:extLst>
                <a:ext uri="{FF2B5EF4-FFF2-40B4-BE49-F238E27FC236}">
                  <a16:creationId xmlns:a16="http://schemas.microsoft.com/office/drawing/2014/main" id="{CD817379-FAC0-DA40-6ED9-D31D1900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3758" y="40305327"/>
              <a:ext cx="2286709" cy="718542"/>
            </a:xfrm>
            <a:prstGeom prst="rect">
              <a:avLst/>
            </a:prstGeom>
          </p:spPr>
        </p:pic>
        <p:pic>
          <p:nvPicPr>
            <p:cNvPr id="10" name="Picture 9" descr="A logo with an elephant head&#10;&#10;AI-generated content may be incorrect.">
              <a:extLst>
                <a:ext uri="{FF2B5EF4-FFF2-40B4-BE49-F238E27FC236}">
                  <a16:creationId xmlns:a16="http://schemas.microsoft.com/office/drawing/2014/main" id="{F76AFD0C-C95B-5694-324F-540D949F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-52" t="34970" r="4359" b="36384"/>
            <a:stretch>
              <a:fillRect/>
            </a:stretch>
          </p:blipFill>
          <p:spPr>
            <a:xfrm>
              <a:off x="12270850" y="40249079"/>
              <a:ext cx="3380855" cy="783024"/>
            </a:xfrm>
            <a:prstGeom prst="rect">
              <a:avLst/>
            </a:prstGeom>
          </p:spPr>
        </p:pic>
        <p:pic>
          <p:nvPicPr>
            <p:cNvPr id="12" name="Picture 11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B09632B4-EF95-AE5C-0630-8787EBA0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36444" y="40245355"/>
              <a:ext cx="2283960" cy="778514"/>
            </a:xfrm>
            <a:prstGeom prst="rect">
              <a:avLst/>
            </a:prstGeom>
          </p:spPr>
        </p:pic>
        <p:pic>
          <p:nvPicPr>
            <p:cNvPr id="7" name="Picture 6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02C7BBE8-AB3B-5662-E6BF-B71B2AFAE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4874" t="16221" r="-990" b="12049"/>
            <a:stretch>
              <a:fillRect/>
            </a:stretch>
          </p:blipFill>
          <p:spPr>
            <a:xfrm>
              <a:off x="18476999" y="40169930"/>
              <a:ext cx="1859881" cy="10370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264D062-120C-CF11-2FAB-4986678E9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336740" y="40236080"/>
              <a:ext cx="1094517" cy="10945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5A85E6-89AF-52E3-DB08-C0F1C33A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09628" y="40183616"/>
              <a:ext cx="978063" cy="9780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3F40DA-6C46-A793-0713-63F0FFFEE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030475" y="40278083"/>
              <a:ext cx="1027272" cy="1027272"/>
            </a:xfrm>
            <a:prstGeom prst="rect">
              <a:avLst/>
            </a:prstGeom>
          </p:spPr>
        </p:pic>
      </p:grpSp>
      <p:sp>
        <p:nvSpPr>
          <p:cNvPr id="32" name="Results Textbox">
            <a:extLst>
              <a:ext uri="{FF2B5EF4-FFF2-40B4-BE49-F238E27FC236}">
                <a16:creationId xmlns:a16="http://schemas.microsoft.com/office/drawing/2014/main" id="{3CE6A123-6F32-8C64-6207-EEACB5D3D81F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C5ADEC-12AC-5182-9174-DF7BD36508E6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7BB0285D-1818-3E68-4261-0887A5DBFB3C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9526" y="34018628"/>
            <a:ext cx="6757" cy="58410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Vertical Section Divider" descr="Vertical Divider">
            <a:extLst>
              <a:ext uri="{FF2B5EF4-FFF2-40B4-BE49-F238E27FC236}">
                <a16:creationId xmlns:a16="http://schemas.microsoft.com/office/drawing/2014/main" id="{EFF7E5BC-05A3-5D9E-3AD3-063E8D1331E0}"/>
              </a:ext>
            </a:extLst>
          </p:cNvPr>
          <p:cNvCxnSpPr>
            <a:cxnSpLocks/>
          </p:cNvCxnSpPr>
          <p:nvPr/>
        </p:nvCxnSpPr>
        <p:spPr bwMode="auto">
          <a:xfrm flipH="1">
            <a:off x="11006956" y="3367855"/>
            <a:ext cx="1238" cy="1614441"/>
          </a:xfrm>
          <a:prstGeom prst="line">
            <a:avLst/>
          </a:prstGeom>
          <a:noFill/>
          <a:ln w="603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Introduction Textbox">
            <a:extLst>
              <a:ext uri="{FF2B5EF4-FFF2-40B4-BE49-F238E27FC236}">
                <a16:creationId xmlns:a16="http://schemas.microsoft.com/office/drawing/2014/main" id="{6D13F08F-C28A-188C-2359-128E82281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79406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DB0D99D6-6EDB-2157-5F86-30DDEF96A75F}"/>
              </a:ext>
            </a:extLst>
          </p:cNvPr>
          <p:cNvGrpSpPr/>
          <p:nvPr/>
        </p:nvGrpSpPr>
        <p:grpSpPr>
          <a:xfrm>
            <a:off x="191939" y="15607490"/>
            <a:ext cx="32204239" cy="9728931"/>
            <a:chOff x="191939" y="14791065"/>
            <a:chExt cx="32204239" cy="97289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A5E6FB-ABDC-BC2D-D4ED-5A42F056624A}"/>
                </a:ext>
              </a:extLst>
            </p:cNvPr>
            <p:cNvSpPr txBox="1"/>
            <p:nvPr/>
          </p:nvSpPr>
          <p:spPr>
            <a:xfrm>
              <a:off x="8594721" y="14791065"/>
              <a:ext cx="141275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Our Agentic Pipeline:</a:t>
              </a:r>
              <a:endParaRPr lang="en-US" sz="4400" b="1">
                <a:cs typeface="Arial"/>
              </a:endParaRPr>
            </a:p>
          </p:txBody>
        </p:sp>
        <p:pic>
          <p:nvPicPr>
            <p:cNvPr id="56" name="Picture 55" descr="A diagram of a dog and scales&#10;&#10;Description automatically generated">
              <a:extLst>
                <a:ext uri="{FF2B5EF4-FFF2-40B4-BE49-F238E27FC236}">
                  <a16:creationId xmlns:a16="http://schemas.microsoft.com/office/drawing/2014/main" id="{DECC04FC-716B-0D9B-BCD7-F59E68950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6571"/>
            <a:stretch/>
          </p:blipFill>
          <p:spPr>
            <a:xfrm>
              <a:off x="8016220" y="16168210"/>
              <a:ext cx="15967764" cy="7627718"/>
            </a:xfrm>
            <a:prstGeom prst="rect">
              <a:avLst/>
            </a:prstGeom>
          </p:spPr>
        </p:pic>
        <p:sp>
          <p:nvSpPr>
            <p:cNvPr id="57" name="Results Textbox">
              <a:extLst>
                <a:ext uri="{FF2B5EF4-FFF2-40B4-BE49-F238E27FC236}">
                  <a16:creationId xmlns:a16="http://schemas.microsoft.com/office/drawing/2014/main" id="{518B87BA-E997-4397-B5F6-6443802A1662}"/>
                </a:ext>
              </a:extLst>
            </p:cNvPr>
            <p:cNvSpPr txBox="1"/>
            <p:nvPr/>
          </p:nvSpPr>
          <p:spPr>
            <a:xfrm>
              <a:off x="23983984" y="14959167"/>
              <a:ext cx="8127716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cs typeface="Arial"/>
                </a:rPr>
                <a:t>Scalable Business Value :</a:t>
              </a:r>
              <a:endParaRPr lang="en-US" sz="4400">
                <a:ea typeface="Arial" charset="0"/>
                <a:cs typeface="Arial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404A74-6307-C0F4-5739-CE4AFC3A6C8D}"/>
                </a:ext>
              </a:extLst>
            </p:cNvPr>
            <p:cNvSpPr txBox="1"/>
            <p:nvPr/>
          </p:nvSpPr>
          <p:spPr>
            <a:xfrm>
              <a:off x="191939" y="14797834"/>
              <a:ext cx="6707817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The Manual Bottleneck :</a:t>
              </a:r>
              <a:endParaRPr lang="en-US" b="1"/>
            </a:p>
          </p:txBody>
        </p:sp>
        <p:pic>
          <p:nvPicPr>
            <p:cNvPr id="27" name="Picture Placeholder 6" descr="A cartoon of a person in a funnel full of papers&#10;&#10;Description automatically generated">
              <a:extLst>
                <a:ext uri="{FF2B5EF4-FFF2-40B4-BE49-F238E27FC236}">
                  <a16:creationId xmlns:a16="http://schemas.microsoft.com/office/drawing/2014/main" id="{3F867706-7643-E2B8-0819-0ABCEE86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0655" t="1418" r="14583" b="408"/>
            <a:stretch>
              <a:fillRect/>
            </a:stretch>
          </p:blipFill>
          <p:spPr>
            <a:xfrm>
              <a:off x="1163005" y="15833403"/>
              <a:ext cx="7326932" cy="8318076"/>
            </a:xfrm>
            <a:prstGeom prst="rect">
              <a:avLst/>
            </a:prstGeom>
          </p:spPr>
        </p:pic>
        <p:pic>
          <p:nvPicPr>
            <p:cNvPr id="4107" name="Picture 4106" descr="A person sitting at a computer&#10;&#10;Description automatically generated">
              <a:extLst>
                <a:ext uri="{FF2B5EF4-FFF2-40B4-BE49-F238E27FC236}">
                  <a16:creationId xmlns:a16="http://schemas.microsoft.com/office/drawing/2014/main" id="{39C39C4A-6BBE-7196-5F70-76EB12ED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482972" y="15467522"/>
              <a:ext cx="8913206" cy="9052474"/>
            </a:xfrm>
            <a:prstGeom prst="rect">
              <a:avLst/>
            </a:prstGeom>
          </p:spPr>
        </p:pic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F8D97AF1-885E-A7C7-3C59-5A1ED3432F7E}"/>
              </a:ext>
            </a:extLst>
          </p:cNvPr>
          <p:cNvGrpSpPr/>
          <p:nvPr/>
        </p:nvGrpSpPr>
        <p:grpSpPr>
          <a:xfrm>
            <a:off x="90617" y="25500446"/>
            <a:ext cx="32874067" cy="7520523"/>
            <a:chOff x="90617" y="24879963"/>
            <a:chExt cx="32874067" cy="7520523"/>
          </a:xfrm>
        </p:grpSpPr>
        <p:cxnSp>
          <p:nvCxnSpPr>
            <p:cNvPr id="138" name="Horizontal Section Divider" descr="Horizontal Divider">
              <a:extLst>
                <a:ext uri="{FF2B5EF4-FFF2-40B4-BE49-F238E27FC236}">
                  <a16:creationId xmlns:a16="http://schemas.microsoft.com/office/drawing/2014/main" id="{3F19DF81-A5D4-2911-FD55-3BBBE506AD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617" y="24879963"/>
              <a:ext cx="32874067" cy="92823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5" name="Results Textbox">
              <a:extLst>
                <a:ext uri="{FF2B5EF4-FFF2-40B4-BE49-F238E27FC236}">
                  <a16:creationId xmlns:a16="http://schemas.microsoft.com/office/drawing/2014/main" id="{EF864794-3A97-BD3F-7D69-94CF5180DBB4}"/>
                </a:ext>
              </a:extLst>
            </p:cNvPr>
            <p:cNvSpPr txBox="1"/>
            <p:nvPr/>
          </p:nvSpPr>
          <p:spPr>
            <a:xfrm>
              <a:off x="264281" y="25181170"/>
              <a:ext cx="4747932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latin typeface="+mj-lt"/>
                  <a:ea typeface="Arial" charset="0"/>
                  <a:cs typeface="Arial"/>
                </a:rPr>
                <a:t>DASHBOARD :</a:t>
              </a:r>
              <a:endParaRPr lang="en-US" sz="4400">
                <a:latin typeface="Arial"/>
                <a:ea typeface="Arial" charset="0"/>
                <a:cs typeface="Arial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73A74-E548-35E5-859C-367D4C784F30}"/>
                </a:ext>
              </a:extLst>
            </p:cNvPr>
            <p:cNvSpPr txBox="1"/>
            <p:nvPr/>
          </p:nvSpPr>
          <p:spPr>
            <a:xfrm>
              <a:off x="422708" y="31819231"/>
              <a:ext cx="9339214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 b="0" i="0">
                  <a:solidFill>
                    <a:srgbClr val="000000"/>
                  </a:solidFill>
                  <a:effectLst/>
                </a:rPr>
                <a:t>Smart Billing Audit &amp; Visualization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F0C8-EBA1-8DD1-49E1-85706688788B}"/>
                </a:ext>
              </a:extLst>
            </p:cNvPr>
            <p:cNvSpPr txBox="1"/>
            <p:nvPr/>
          </p:nvSpPr>
          <p:spPr>
            <a:xfrm>
              <a:off x="21955952" y="31846488"/>
              <a:ext cx="10440226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>
                  <a:solidFill>
                    <a:srgbClr val="000000"/>
                  </a:solidFill>
                  <a:effectLst/>
                </a:rPr>
                <a:t>Instant Tariff Logic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62AE68-757B-1031-BDA9-61AB50B6046D}"/>
                </a:ext>
              </a:extLst>
            </p:cNvPr>
            <p:cNvSpPr txBox="1"/>
            <p:nvPr/>
          </p:nvSpPr>
          <p:spPr>
            <a:xfrm>
              <a:off x="10981509" y="31817214"/>
              <a:ext cx="990093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  <a:ea typeface="+mn-lt"/>
                  <a:cs typeface="+mn-lt"/>
                </a:rPr>
                <a:t>Universal Tariff Explorer</a:t>
              </a:r>
              <a:endParaRPr lang="en-US" sz="2800">
                <a:solidFill>
                  <a:srgbClr val="000000"/>
                </a:solidFill>
                <a:cs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4B6D42-BAFC-3FAA-091D-AB499ED18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997543" y="25978127"/>
              <a:ext cx="10082424" cy="561533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C00467-A092-877A-045E-6FFFFDA1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921983" y="25984424"/>
              <a:ext cx="10499547" cy="56112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4099" name="Picture 4098">
              <a:extLst>
                <a:ext uri="{FF2B5EF4-FFF2-40B4-BE49-F238E27FC236}">
                  <a16:creationId xmlns:a16="http://schemas.microsoft.com/office/drawing/2014/main" id="{C38DD272-108F-3807-A0AD-FFD97E54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3290" y="25984657"/>
              <a:ext cx="9326692" cy="559776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4111" name="Horizontal Section Divider" descr="Horizontal Divider">
              <a:extLst>
                <a:ext uri="{FF2B5EF4-FFF2-40B4-BE49-F238E27FC236}">
                  <a16:creationId xmlns:a16="http://schemas.microsoft.com/office/drawing/2014/main" id="{1B5F58BA-9773-37E4-044A-58A38EF199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441603" y="25640541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5" name="Horizontal Section Divider" descr="Horizontal Divider">
              <a:extLst>
                <a:ext uri="{FF2B5EF4-FFF2-40B4-BE49-F238E27FC236}">
                  <a16:creationId xmlns:a16="http://schemas.microsoft.com/office/drawing/2014/main" id="{DCD1FC86-129A-ABE3-7F42-A1063FBFC5F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88959" y="25706414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21" name="Horizontal Section Divider" descr="Horizontal Divider">
            <a:extLst>
              <a:ext uri="{FF2B5EF4-FFF2-40B4-BE49-F238E27FC236}">
                <a16:creationId xmlns:a16="http://schemas.microsoft.com/office/drawing/2014/main" id="{25CE05B5-C47A-AB2C-A099-B301CA9C3984}"/>
              </a:ext>
            </a:extLst>
          </p:cNvPr>
          <p:cNvCxnSpPr>
            <a:cxnSpLocks/>
          </p:cNvCxnSpPr>
          <p:nvPr/>
        </p:nvCxnSpPr>
        <p:spPr bwMode="auto">
          <a:xfrm>
            <a:off x="44333" y="15103892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279FE4B2-5480-6462-A849-87835631EDEF}"/>
              </a:ext>
            </a:extLst>
          </p:cNvPr>
          <p:cNvGrpSpPr/>
          <p:nvPr/>
        </p:nvGrpSpPr>
        <p:grpSpPr>
          <a:xfrm>
            <a:off x="172940" y="33693986"/>
            <a:ext cx="32255971" cy="5795762"/>
            <a:chOff x="172940" y="33693986"/>
            <a:chExt cx="32255971" cy="5795762"/>
          </a:xfrm>
        </p:grpSpPr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D64AD564-7201-6E81-3864-BBE02C0DD2BC}"/>
                </a:ext>
              </a:extLst>
            </p:cNvPr>
            <p:cNvGrpSpPr/>
            <p:nvPr/>
          </p:nvGrpSpPr>
          <p:grpSpPr>
            <a:xfrm>
              <a:off x="172940" y="33693986"/>
              <a:ext cx="32255971" cy="1107536"/>
              <a:chOff x="172940" y="33008189"/>
              <a:chExt cx="32255971" cy="1107536"/>
            </a:xfrm>
          </p:grpSpPr>
          <p:cxnSp>
            <p:nvCxnSpPr>
              <p:cNvPr id="144" name="Horizontal Section Divider" descr="Horizontal Divider">
                <a:extLst>
                  <a:ext uri="{FF2B5EF4-FFF2-40B4-BE49-F238E27FC236}">
                    <a16:creationId xmlns:a16="http://schemas.microsoft.com/office/drawing/2014/main" id="{D37C9468-5107-F4C0-A3F4-649C40BC3A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940" y="33008189"/>
                <a:ext cx="32255971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Results Textbox">
                <a:extLst>
                  <a:ext uri="{FF2B5EF4-FFF2-40B4-BE49-F238E27FC236}">
                    <a16:creationId xmlns:a16="http://schemas.microsoft.com/office/drawing/2014/main" id="{F5C0A06F-0540-34C4-76B5-9EDA83036C43}"/>
                  </a:ext>
                </a:extLst>
              </p:cNvPr>
              <p:cNvSpPr txBox="1"/>
              <p:nvPr/>
            </p:nvSpPr>
            <p:spPr>
              <a:xfrm>
                <a:off x="332708" y="33298667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Impact Summary: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7" name="Results Textbox">
                <a:extLst>
                  <a:ext uri="{FF2B5EF4-FFF2-40B4-BE49-F238E27FC236}">
                    <a16:creationId xmlns:a16="http://schemas.microsoft.com/office/drawing/2014/main" id="{9E55B50A-A032-7B6F-02B2-424311B60409}"/>
                  </a:ext>
                </a:extLst>
              </p:cNvPr>
              <p:cNvSpPr txBox="1"/>
              <p:nvPr/>
            </p:nvSpPr>
            <p:spPr>
              <a:xfrm>
                <a:off x="17928352" y="33510238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Voice of Our Client: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EBAB720-A950-29EF-5B07-F83A56406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 b="9243"/>
            <a:stretch/>
          </p:blipFill>
          <p:spPr bwMode="auto">
            <a:xfrm>
              <a:off x="172940" y="34842362"/>
              <a:ext cx="16677797" cy="4647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9DC5122-C329-B3EA-CED0-39C4E3BADB9B}"/>
              </a:ext>
            </a:extLst>
          </p:cNvPr>
          <p:cNvSpPr/>
          <p:nvPr/>
        </p:nvSpPr>
        <p:spPr>
          <a:xfrm>
            <a:off x="17973279" y="35030963"/>
            <a:ext cx="14422899" cy="45826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92446" dist="38100" dir="2700000" sx="102451" sy="102451" algn="tl" rotWithShape="0">
              <a:schemeClr val="bg1">
                <a:lumMod val="75000"/>
                <a:alpha val="6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02CE1-3370-68E7-F61D-BBB5DF57FD0D}"/>
              </a:ext>
            </a:extLst>
          </p:cNvPr>
          <p:cNvSpPr txBox="1"/>
          <p:nvPr/>
        </p:nvSpPr>
        <p:spPr>
          <a:xfrm>
            <a:off x="18355950" y="35508009"/>
            <a:ext cx="13470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Troy &amp; Banks is thrilled to have partnered with the amazing graduate students of the UB Graduate Program...!</a:t>
            </a:r>
          </a:p>
          <a:p>
            <a:r>
              <a:rPr lang="en-US" sz="3000" i="1" dirty="0"/>
              <a:t> This project will reduce the result time tremendously, allowing our clients to receive cost savings sooner. </a:t>
            </a:r>
          </a:p>
          <a:p>
            <a:r>
              <a:rPr lang="en-US" sz="3000" i="1" dirty="0"/>
              <a:t>Troy &amp; Banks considers our UB team of data scientists' part of the T&amp;B family</a:t>
            </a:r>
            <a:r>
              <a:rPr lang="en-US" sz="3000" dirty="0"/>
              <a:t>.</a:t>
            </a:r>
          </a:p>
          <a:p>
            <a:endParaRPr lang="en-US" sz="3000" dirty="0"/>
          </a:p>
          <a:p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	      — </a:t>
            </a:r>
            <a:r>
              <a:rPr lang="en-US" sz="3000" b="1" i="1" dirty="0">
                <a:solidFill>
                  <a:srgbClr val="000000"/>
                </a:solidFill>
                <a:latin typeface="+mn-lt"/>
                <a:ea typeface="ＭＳ Ｐゴシック"/>
              </a:rPr>
              <a:t>Kevin Gibbs , </a:t>
            </a:r>
          </a:p>
          <a:p>
            <a:r>
              <a:rPr lang="en-US" sz="3000" b="1" i="1" dirty="0">
                <a:solidFill>
                  <a:srgbClr val="000000"/>
                </a:solidFill>
                <a:ea typeface="ＭＳ Ｐゴシック"/>
              </a:rPr>
              <a:t>                                             </a:t>
            </a:r>
            <a:r>
              <a:rPr lang="en-US" sz="2900" b="1" i="1" dirty="0">
                <a:solidFill>
                  <a:srgbClr val="000000"/>
                </a:solidFill>
                <a:latin typeface="+mn-lt"/>
                <a:ea typeface="ＭＳ Ｐゴシック"/>
              </a:rPr>
              <a:t>VP of Strategic Partnerships, Troy &amp; Banks</a:t>
            </a:r>
            <a:endParaRPr lang="en-US" sz="2900" i="1" dirty="0"/>
          </a:p>
        </p:txBody>
      </p:sp>
      <p:pic>
        <p:nvPicPr>
          <p:cNvPr id="47" name="Graphic 46" descr="Open quotation mark with solid fill">
            <a:extLst>
              <a:ext uri="{FF2B5EF4-FFF2-40B4-BE49-F238E27FC236}">
                <a16:creationId xmlns:a16="http://schemas.microsoft.com/office/drawing/2014/main" id="{D51B55DE-3C12-F9E5-BC23-D87C9FCBC5F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806006" y="34377791"/>
            <a:ext cx="1460241" cy="1460241"/>
          </a:xfrm>
          <a:prstGeom prst="rect">
            <a:avLst/>
          </a:prstGeom>
        </p:spPr>
      </p:pic>
      <p:pic>
        <p:nvPicPr>
          <p:cNvPr id="48" name="Graphic 47" descr="Open quotation mark with solid fill">
            <a:extLst>
              <a:ext uri="{FF2B5EF4-FFF2-40B4-BE49-F238E27FC236}">
                <a16:creationId xmlns:a16="http://schemas.microsoft.com/office/drawing/2014/main" id="{5C21E275-D11C-A749-FDDA-1DF4E9A67A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31124260" y="38781549"/>
            <a:ext cx="1460241" cy="14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55841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6464a8a-f8ed-40b1-99e2-5f6b50a20250}" enabled="0" method="" siteId="{96464a8a-f8ed-40b1-99e2-5f6b50a2025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296</Words>
  <Application>Microsoft Office PowerPoint</Application>
  <PresentationFormat>Custom</PresentationFormat>
  <Paragraphs>38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Research Poster Template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lastModifiedBy>Harshal Patil</cp:lastModifiedBy>
  <cp:revision>6</cp:revision>
  <cp:lastPrinted>2016-09-29T19:48:31Z</cp:lastPrinted>
  <dcterms:created xsi:type="dcterms:W3CDTF">2016-09-29T18:43:16Z</dcterms:created>
  <dcterms:modified xsi:type="dcterms:W3CDTF">2025-12-07T02:33:48Z</dcterms:modified>
  <cp:category/>
</cp:coreProperties>
</file>